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38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8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06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79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3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71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33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25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4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58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76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76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77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34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27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42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594E-82DA-42DB-A2CD-324BB275C4CD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DE09-2137-4C4A-9690-68FFA52EC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.tankonyvtar.hu/hu/tartalom/tamop425/0046_bevezetes_az_informatikaba/ch03s02.html" TargetMode="External"/><Relationship Id="rId2" Type="http://schemas.openxmlformats.org/officeDocument/2006/relationships/hyperlink" Target="https://logout.hu/bejegyzes/damien13/szamitogep_leirasa_kezdokne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A_sz%C3%A1m%C3%ADt%C3%B3g%C3%A9p_t%C3%B6rt%C3%A9nete#Harmadik_gener%C3%A1ci%C3%B3s_sz%C3%A1m%C3%ADt%C3%B3g%C3%A9pek_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44896" y="1200999"/>
            <a:ext cx="9067649" cy="1802604"/>
          </a:xfrm>
        </p:spPr>
        <p:txBody>
          <a:bodyPr>
            <a:normAutofit fontScale="90000"/>
          </a:bodyPr>
          <a:lstStyle/>
          <a:p>
            <a:r>
              <a:rPr lang="hu-HU" sz="8800" dirty="0" smtClean="0">
                <a:latin typeface="HP Simplified Light" panose="020B0406020204020204" pitchFamily="34" charset="-18"/>
              </a:rPr>
              <a:t>A </a:t>
            </a:r>
            <a:r>
              <a:rPr lang="hu-HU" sz="8800" dirty="0" smtClean="0">
                <a:latin typeface="HP Simplified Light" panose="020B0406020204020204" pitchFamily="34" charset="-18"/>
              </a:rPr>
              <a:t>számítógép története</a:t>
            </a:r>
            <a:r>
              <a:rPr lang="hu-HU" sz="8800" dirty="0" smtClean="0">
                <a:latin typeface="HP Simplified Light" panose="020B0406020204020204" pitchFamily="34" charset="-18"/>
              </a:rPr>
              <a:t/>
            </a:r>
            <a:br>
              <a:rPr lang="hu-HU" sz="8800" dirty="0" smtClean="0">
                <a:latin typeface="HP Simplified Light" panose="020B0406020204020204" pitchFamily="34" charset="-18"/>
              </a:rPr>
            </a:br>
            <a:endParaRPr lang="hu-HU" sz="8800" dirty="0">
              <a:latin typeface="HP Simplified Light" panose="020B0406020204020204" pitchFamily="34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416887" y="6030119"/>
            <a:ext cx="2240095" cy="480850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>
                <a:solidFill>
                  <a:schemeClr val="tx1"/>
                </a:solidFill>
              </a:rPr>
              <a:t>Készítette: IMI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34" y="2561119"/>
            <a:ext cx="2234507" cy="33517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02" y="2617762"/>
            <a:ext cx="3238473" cy="32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98772"/>
            <a:ext cx="5264227" cy="1325563"/>
          </a:xfrm>
        </p:spPr>
        <p:txBody>
          <a:bodyPr/>
          <a:lstStyle/>
          <a:p>
            <a:r>
              <a:rPr lang="hu-HU" dirty="0" smtClean="0">
                <a:latin typeface="HP Simplified Light" panose="020B0406020204020204"/>
              </a:rPr>
              <a:t>Források:</a:t>
            </a:r>
            <a:endParaRPr lang="hu-HU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903" y="1325563"/>
            <a:ext cx="10515600" cy="4351338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https://logout.hu/bejegyzes/damien13/szamitogep_leirasa_kezdoknek.html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>
                <a:hlinkClick r:id="rId3"/>
              </a:rPr>
              <a:t>https://regi.tankonyvtar.hu/hu/tartalom/tamop425/0046_bevezetes_az_informatikaba/ch03s02.html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>
                <a:hlinkClick r:id="rId4"/>
              </a:rPr>
              <a:t>https://hu.wikipedia.org/wiki/A_sz%C3%A1m%C3%ADt%C3%B3g%C3%A9p_t%C3%B6rt%C3%A9nete#Harmadik_gener%C3%A1ci%C3%B3s_sz%C3%A1m%C3%ADt%C3%B3g%C3%A9pek_2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50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63537" y="-713595"/>
            <a:ext cx="9361172" cy="2806800"/>
          </a:xfrm>
        </p:spPr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smtClean="0">
                <a:latin typeface="HP Simplified Light" panose="020B0406020204020204"/>
              </a:rPr>
              <a:t>programozás feltalálása</a:t>
            </a:r>
            <a:r>
              <a:rPr lang="hu-HU" b="1" dirty="0"/>
              <a:t/>
            </a:r>
            <a:br>
              <a:rPr lang="hu-HU" b="1" dirty="0"/>
            </a:b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9320" y="1829511"/>
            <a:ext cx="9438289" cy="4636321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1786</a:t>
            </a:r>
            <a: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: Johann </a:t>
            </a:r>
            <a: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Müller</a:t>
            </a:r>
            <a:r>
              <a:rPr lang="hu-HU" sz="2800" b="0" i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 német hadmérnök megfogalmazza, hogy szükség van a részeredmények tárolására. Ezen tárolót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regiszternek</a:t>
            </a:r>
            <a:r>
              <a:rPr lang="hu-HU" sz="2800" b="0" i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 nevezi el és feladatának az adatok ideiglenes elhelyezését jelöli meg.</a:t>
            </a:r>
            <a: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hu-H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hu-HU" sz="2800" b="0" i="0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Az adatok és részeredmények tárolása egyrészt alapfeltétele a programozhatóságnak.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84" y="1553377"/>
            <a:ext cx="2433808" cy="36507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4550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3843" y="85524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A 19.század második részének fejlődése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158" y="1260458"/>
            <a:ext cx="58496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200" dirty="0" smtClean="0">
                <a:latin typeface="Garamond" panose="02020404030301010803" pitchFamily="18" charset="0"/>
              </a:rPr>
              <a:t>1853</a:t>
            </a:r>
            <a:r>
              <a:rPr lang="hu-HU" sz="3200" dirty="0">
                <a:latin typeface="Garamond" panose="02020404030301010803" pitchFamily="18" charset="0"/>
              </a:rPr>
              <a:t> George Boole </a:t>
            </a:r>
            <a:r>
              <a:rPr lang="hu-HU" sz="3200" i="1" dirty="0">
                <a:latin typeface="Garamond" panose="02020404030301010803" pitchFamily="18" charset="0"/>
              </a:rPr>
              <a:t>An </a:t>
            </a:r>
            <a:r>
              <a:rPr lang="hu-HU" sz="3200" i="1" dirty="0" err="1">
                <a:latin typeface="Garamond" panose="02020404030301010803" pitchFamily="18" charset="0"/>
              </a:rPr>
              <a:t>Investigation</a:t>
            </a:r>
            <a:r>
              <a:rPr lang="hu-HU" sz="3200" i="1" dirty="0">
                <a:latin typeface="Garamond" panose="02020404030301010803" pitchFamily="18" charset="0"/>
              </a:rPr>
              <a:t> of </a:t>
            </a:r>
            <a:r>
              <a:rPr lang="hu-HU" sz="3200" i="1" dirty="0" err="1">
                <a:latin typeface="Garamond" panose="02020404030301010803" pitchFamily="18" charset="0"/>
              </a:rPr>
              <a:t>the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Laws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of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Thought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on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Which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are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Founded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the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Mathematical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Theories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of</a:t>
            </a:r>
            <a:r>
              <a:rPr lang="hu-HU" sz="3200" i="1" dirty="0">
                <a:latin typeface="Garamond" panose="02020404030301010803" pitchFamily="18" charset="0"/>
              </a:rPr>
              <a:t> </a:t>
            </a:r>
            <a:r>
              <a:rPr lang="hu-HU" sz="3200" i="1" dirty="0" err="1">
                <a:latin typeface="Garamond" panose="02020404030301010803" pitchFamily="18" charset="0"/>
              </a:rPr>
              <a:t>Logic</a:t>
            </a:r>
            <a:r>
              <a:rPr lang="hu-HU" sz="3200" i="1" dirty="0">
                <a:latin typeface="Garamond" panose="02020404030301010803" pitchFamily="18" charset="0"/>
              </a:rPr>
              <a:t> and </a:t>
            </a:r>
            <a:r>
              <a:rPr lang="hu-HU" sz="3200" i="1" dirty="0" err="1">
                <a:latin typeface="Garamond" panose="02020404030301010803" pitchFamily="18" charset="0"/>
              </a:rPr>
              <a:t>Probabilities</a:t>
            </a:r>
            <a:r>
              <a:rPr lang="hu-HU" sz="3200" dirty="0">
                <a:latin typeface="Garamond" panose="02020404030301010803" pitchFamily="18" charset="0"/>
              </a:rPr>
              <a:t> című művében publikált áramkörelméletben is alkalmazható </a:t>
            </a:r>
            <a:r>
              <a:rPr lang="hu-HU" sz="3200" dirty="0" smtClean="0">
                <a:latin typeface="Garamond" panose="02020404030301010803" pitchFamily="18" charset="0"/>
              </a:rPr>
              <a:t>logikai algebrája </a:t>
            </a:r>
            <a:r>
              <a:rPr lang="hu-HU" sz="3200" dirty="0">
                <a:latin typeface="Garamond" panose="02020404030301010803" pitchFamily="18" charset="0"/>
              </a:rPr>
              <a:t>későbbi digitális működésű gépek tervezésének alapjait jelentette.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43" y="1690115"/>
            <a:ext cx="4853627" cy="36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6761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Elektromechanikus számítógépek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186" y="1233373"/>
            <a:ext cx="6533002" cy="5277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Németországban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latin typeface="Garamond" panose="02020404030301010803" pitchFamily="18" charset="0"/>
              </a:rPr>
              <a:t>Zuse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szintén továbbfejlesztette korábbi programozható számológépét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1939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-ben Z2, majd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1941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-ben</a:t>
            </a:r>
            <a:r>
              <a:rPr lang="hu-HU" sz="2800" dirty="0" smtClean="0">
                <a:latin typeface="Garamond" panose="02020404030301010803" pitchFamily="18" charset="0"/>
              </a:rPr>
              <a:t> Z3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néven. Ez utóbbi tekinthető az első szabadon programozható, teljesen programvezérelt számítógépnek. A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Z3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22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bites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szavakkal dolgozott, memóriájában </a:t>
            </a:r>
            <a:endParaRPr lang="hu-HU" sz="2800" b="0" i="0" dirty="0" smtClean="0">
              <a:effectLst/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64 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adatszót tudott tárolni, mint elődei, </a:t>
            </a:r>
            <a:endParaRPr lang="hu-HU" sz="2800" b="0" i="0" dirty="0" smtClean="0">
              <a:effectLst/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a 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Z1 és Z2.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88" y="1585194"/>
            <a:ext cx="5246634" cy="39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1002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Első generációs számítógépek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2045" y="1377087"/>
            <a:ext cx="10539565" cy="5480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 smtClean="0">
                <a:latin typeface="Garamond" panose="02020404030301010803" pitchFamily="18" charset="0"/>
              </a:rPr>
              <a:t>1943-1946</a:t>
            </a:r>
            <a:r>
              <a:rPr lang="hu-HU" sz="2800" dirty="0">
                <a:latin typeface="Garamond" panose="02020404030301010803" pitchFamily="18" charset="0"/>
              </a:rPr>
              <a:t> között készült el az ABC </a:t>
            </a:r>
            <a:r>
              <a:rPr lang="hu-HU" sz="2800" i="1" dirty="0">
                <a:latin typeface="Garamond" panose="02020404030301010803" pitchFamily="18" charset="0"/>
              </a:rPr>
              <a:t>(</a:t>
            </a:r>
            <a:r>
              <a:rPr lang="hu-HU" sz="2800" i="1" dirty="0" err="1">
                <a:latin typeface="Garamond" panose="02020404030301010803" pitchFamily="18" charset="0"/>
              </a:rPr>
              <a:t>Atanasoff</a:t>
            </a:r>
            <a:r>
              <a:rPr lang="hu-HU" sz="2800" i="1" dirty="0">
                <a:latin typeface="Garamond" panose="02020404030301010803" pitchFamily="18" charset="0"/>
              </a:rPr>
              <a:t>–</a:t>
            </a:r>
            <a:r>
              <a:rPr lang="hu-HU" sz="2800" i="1" dirty="0" err="1">
                <a:latin typeface="Garamond" panose="02020404030301010803" pitchFamily="18" charset="0"/>
              </a:rPr>
              <a:t>Berry</a:t>
            </a:r>
            <a:r>
              <a:rPr lang="hu-HU" sz="2800" i="1" dirty="0">
                <a:latin typeface="Garamond" panose="02020404030301010803" pitchFamily="18" charset="0"/>
              </a:rPr>
              <a:t> Computer)</a:t>
            </a:r>
            <a:r>
              <a:rPr lang="hu-HU" sz="2800" dirty="0">
                <a:latin typeface="Garamond" panose="02020404030301010803" pitchFamily="18" charset="0"/>
              </a:rPr>
              <a:t> után a második teljesen elektronikus számítógép, az </a:t>
            </a:r>
            <a:r>
              <a:rPr lang="hu-HU" sz="2800" dirty="0" smtClean="0">
                <a:latin typeface="Garamond" panose="02020404030301010803" pitchFamily="18" charset="0"/>
              </a:rPr>
              <a:t>ENIAC</a:t>
            </a:r>
            <a:r>
              <a:rPr lang="hu-HU" sz="2800" dirty="0">
                <a:latin typeface="Garamond" panose="02020404030301010803" pitchFamily="18" charset="0"/>
              </a:rPr>
              <a:t> </a:t>
            </a:r>
            <a:r>
              <a:rPr lang="hu-HU" sz="2800" i="1" dirty="0">
                <a:latin typeface="Garamond" panose="02020404030301010803" pitchFamily="18" charset="0"/>
              </a:rPr>
              <a:t>(</a:t>
            </a:r>
            <a:r>
              <a:rPr lang="hu-HU" sz="2800" i="1" dirty="0" err="1">
                <a:latin typeface="Garamond" panose="02020404030301010803" pitchFamily="18" charset="0"/>
              </a:rPr>
              <a:t>Electronic</a:t>
            </a:r>
            <a:r>
              <a:rPr lang="hu-HU" sz="2800" i="1" dirty="0">
                <a:latin typeface="Garamond" panose="02020404030301010803" pitchFamily="18" charset="0"/>
              </a:rPr>
              <a:t> </a:t>
            </a:r>
            <a:r>
              <a:rPr lang="hu-HU" sz="2800" i="1" dirty="0" err="1">
                <a:latin typeface="Garamond" panose="02020404030301010803" pitchFamily="18" charset="0"/>
              </a:rPr>
              <a:t>Numerical</a:t>
            </a:r>
            <a:r>
              <a:rPr lang="hu-HU" sz="2800" i="1" dirty="0">
                <a:latin typeface="Garamond" panose="02020404030301010803" pitchFamily="18" charset="0"/>
              </a:rPr>
              <a:t> </a:t>
            </a:r>
            <a:r>
              <a:rPr lang="hu-HU" sz="2800" i="1" dirty="0" err="1">
                <a:latin typeface="Garamond" panose="02020404030301010803" pitchFamily="18" charset="0"/>
              </a:rPr>
              <a:t>Integrator</a:t>
            </a:r>
            <a:r>
              <a:rPr lang="hu-HU" sz="2800" i="1" dirty="0">
                <a:latin typeface="Garamond" panose="02020404030301010803" pitchFamily="18" charset="0"/>
              </a:rPr>
              <a:t> and </a:t>
            </a:r>
            <a:r>
              <a:rPr lang="hu-HU" sz="2800" i="1" dirty="0" err="1">
                <a:latin typeface="Garamond" panose="02020404030301010803" pitchFamily="18" charset="0"/>
              </a:rPr>
              <a:t>Calculator</a:t>
            </a:r>
            <a:r>
              <a:rPr lang="hu-HU" sz="2800" i="1" dirty="0">
                <a:latin typeface="Garamond" panose="02020404030301010803" pitchFamily="18" charset="0"/>
              </a:rPr>
              <a:t>)</a:t>
            </a:r>
            <a:r>
              <a:rPr lang="hu-HU" sz="2800" dirty="0">
                <a:latin typeface="Garamond" panose="02020404030301010803" pitchFamily="18" charset="0"/>
              </a:rPr>
              <a:t> a </a:t>
            </a:r>
            <a:r>
              <a:rPr lang="hu-HU" sz="2800" dirty="0" smtClean="0">
                <a:latin typeface="Garamond" panose="02020404030301010803" pitchFamily="18" charset="0"/>
              </a:rPr>
              <a:t>Pennsylvania Egyetemen</a:t>
            </a:r>
            <a:r>
              <a:rPr lang="hu-HU" sz="2800" dirty="0" smtClean="0">
                <a:latin typeface="Garamond" panose="02020404030301010803" pitchFamily="18" charset="0"/>
              </a:rPr>
              <a:t>. Ez </a:t>
            </a:r>
            <a:r>
              <a:rPr lang="hu-HU" sz="2800" dirty="0">
                <a:latin typeface="Garamond" panose="02020404030301010803" pitchFamily="18" charset="0"/>
              </a:rPr>
              <a:t>még nem Neumann-elvű gép volt, csak a számításhoz szükséges adatokat </a:t>
            </a:r>
            <a:r>
              <a:rPr lang="hu-HU" sz="2800" dirty="0" smtClean="0">
                <a:latin typeface="Garamond" panose="02020404030301010803" pitchFamily="18" charset="0"/>
              </a:rPr>
              <a:t>tárolta.</a:t>
            </a:r>
            <a:endParaRPr lang="hu-HU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Garamond" panose="02020404030301010803" pitchFamily="18" charset="0"/>
              </a:rPr>
              <a:t>Jellemzői</a:t>
            </a:r>
            <a:r>
              <a:rPr lang="hu-HU" sz="2800" dirty="0">
                <a:latin typeface="Garamond" panose="02020404030301010803" pitchFamily="18" charset="0"/>
              </a:rPr>
              <a:t>: elektroncsővel működött, a programozása kizárólag gépi nyelven történt, sok energiát használt fel, gyakori volt a meghibásodás (átlagosan 15 percenként), a sebessége mindössze 1000 – 5000 művelet/másodperc volt. A gép súlya 30 tonna volt, és 18 ezer rádiócsövet tartalmazott. A rádiócsövek nagy hőt termeltek. A programozáshoz 6000 kapcsolót kellett </a:t>
            </a:r>
            <a:r>
              <a:rPr lang="hu-HU" sz="2800" dirty="0" smtClean="0">
                <a:latin typeface="Garamond" panose="02020404030301010803" pitchFamily="18" charset="0"/>
              </a:rPr>
              <a:t>átállítani.</a:t>
            </a:r>
            <a:endParaRPr lang="hu-H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3" y="488167"/>
            <a:ext cx="7901324" cy="57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2155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Második generációs számítógépek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724" y="11576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latin typeface="Garamond" panose="02020404030301010803" pitchFamily="18" charset="0"/>
              </a:rPr>
              <a:t>1958 – 1965: A második generációs számítógépek már tranzisztorokat tartalmaztak – ami lecsökkentette a </a:t>
            </a:r>
            <a:r>
              <a:rPr lang="hu-HU" sz="2800" dirty="0" smtClean="0">
                <a:latin typeface="Garamond" panose="02020404030301010803" pitchFamily="18" charset="0"/>
              </a:rPr>
              <a:t>méretüket. Ezeknél </a:t>
            </a:r>
            <a:r>
              <a:rPr lang="hu-HU" sz="2800" dirty="0">
                <a:latin typeface="Garamond" panose="02020404030301010803" pitchFamily="18" charset="0"/>
              </a:rPr>
              <a:t>a gépeknél jelenik meg a megszakítás-rendszer, amelyekkel a hardveres jelzéseket a számítógépek kezelni tudják. Ekkor jelentek meg az </a:t>
            </a:r>
            <a:r>
              <a:rPr lang="hu-HU" sz="2800" dirty="0" smtClean="0">
                <a:latin typeface="Garamond" panose="02020404030301010803" pitchFamily="18" charset="0"/>
              </a:rPr>
              <a:t>rendszerek</a:t>
            </a:r>
            <a:r>
              <a:rPr lang="hu-HU" sz="2800" dirty="0">
                <a:latin typeface="Garamond" panose="02020404030301010803" pitchFamily="18" charset="0"/>
              </a:rPr>
              <a:t>, valamint a magas szintű programozási nyelvek pl.: FORTRAN.</a:t>
            </a:r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535" y="3802687"/>
            <a:ext cx="6313220" cy="26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6935" y="164163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Harmadik generációs számítógép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4720" y="1599895"/>
            <a:ext cx="6188282" cy="5087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A harmadik generációs számítógépek abban tértek el legfőképpen az előzőektől, hogy már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integrált áramköröket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használnak, amiket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1958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-ban találtak fel. Ezek képesek voltak arra, hogy egy időben több feladatot is használjanak, a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 smtClean="0">
                <a:latin typeface="Garamond" panose="02020404030301010803" pitchFamily="18" charset="0"/>
              </a:rPr>
              <a:t>multiprogramozásnak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 és a párhuzamos működtetésnek köszönhetően. Megjelent a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smtClean="0">
                <a:latin typeface="Garamond" panose="02020404030301010803" pitchFamily="18" charset="0"/>
              </a:rPr>
              <a:t>grafikus monitor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,és a programozási nyelv is közérthetőbbé 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vált </a:t>
            </a:r>
            <a:r>
              <a:rPr lang="hu-HU" sz="2800" b="0" i="0" dirty="0" smtClean="0">
                <a:effectLst/>
                <a:latin typeface="Garamond" panose="02020404030301010803" pitchFamily="18" charset="0"/>
              </a:rPr>
              <a:t>(BASIC). Fejlődésnek indult az adatátvitel is.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02" y="2095653"/>
            <a:ext cx="5086615" cy="36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1176" y="95288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HP Simplified Light" panose="020B0406020204020204"/>
              </a:rPr>
              <a:t>A mai számítógépek</a:t>
            </a:r>
            <a:endParaRPr lang="hu-HU" sz="4800" dirty="0">
              <a:latin typeface="HP Simplified Light" panose="020B0406020204020204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716" y="14208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latin typeface="Garamond" panose="02020404030301010803" pitchFamily="18" charset="0"/>
              </a:rPr>
              <a:t>A mai számítógépeknek van több fajtája van amit csak játékra van amit csak munkára de van olyan számítógép ami mind a kettőre is alkalmas.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41" y="2751804"/>
            <a:ext cx="3767167" cy="37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87</TotalTime>
  <Words>97</Words>
  <Application>Microsoft Office PowerPoint</Application>
  <PresentationFormat>Szélesvásznú</PresentationFormat>
  <Paragraphs>28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Garamond</vt:lpstr>
      <vt:lpstr>HP Simplified Light</vt:lpstr>
      <vt:lpstr>Trebuchet MS</vt:lpstr>
      <vt:lpstr>Tw Cen MT</vt:lpstr>
      <vt:lpstr>Áramkör</vt:lpstr>
      <vt:lpstr>A számítógép története </vt:lpstr>
      <vt:lpstr>A programozás feltalálása  </vt:lpstr>
      <vt:lpstr>A 19.század második részének fejlődése</vt:lpstr>
      <vt:lpstr>Elektromechanikus számítógépek</vt:lpstr>
      <vt:lpstr>Első generációs számítógépek</vt:lpstr>
      <vt:lpstr>PowerPoint-bemutató</vt:lpstr>
      <vt:lpstr>Második generációs számítógépek</vt:lpstr>
      <vt:lpstr>Harmadik generációs számítógép</vt:lpstr>
      <vt:lpstr>A mai számítógépek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számítógép  története</dc:title>
  <dc:creator>Barbi</dc:creator>
  <cp:lastModifiedBy>Krepsz-Kapai Bernadett</cp:lastModifiedBy>
  <cp:revision>12</cp:revision>
  <dcterms:created xsi:type="dcterms:W3CDTF">2021-03-25T12:22:45Z</dcterms:created>
  <dcterms:modified xsi:type="dcterms:W3CDTF">2021-03-25T14:24:25Z</dcterms:modified>
</cp:coreProperties>
</file>